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7"/>
    <p:sldId id="257" r:id="rId48"/>
    <p:sldId id="258" r:id="rId49"/>
    <p:sldId id="259" r:id="rId50"/>
    <p:sldId id="260" r:id="rId51"/>
    <p:sldId id="261" r:id="rId52"/>
    <p:sldId id="262" r:id="rId53"/>
    <p:sldId id="263" r:id="rId54"/>
    <p:sldId id="264" r:id="rId55"/>
    <p:sldId id="265" r:id="rId56"/>
    <p:sldId id="266" r:id="rId57"/>
    <p:sldId id="267" r:id="rId58"/>
    <p:sldId id="268" r:id="rId5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S Gordon Serif" charset="1" panose="00000000000000000000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  <p:embeddedFont>
      <p:font typeface="Poppins" charset="1" panose="00000500000000000000"/>
      <p:regular r:id="rId17"/>
    </p:embeddedFont>
    <p:embeddedFont>
      <p:font typeface="Poppins Bold" charset="1" panose="00000800000000000000"/>
      <p:regular r:id="rId18"/>
    </p:embeddedFont>
    <p:embeddedFont>
      <p:font typeface="Poppins Italics" charset="1" panose="00000500000000000000"/>
      <p:regular r:id="rId19"/>
    </p:embeddedFont>
    <p:embeddedFont>
      <p:font typeface="Poppins Bold Italics" charset="1" panose="00000800000000000000"/>
      <p:regular r:id="rId20"/>
    </p:embeddedFont>
    <p:embeddedFont>
      <p:font typeface="Poppins Thin" charset="1" panose="00000300000000000000"/>
      <p:regular r:id="rId21"/>
    </p:embeddedFont>
    <p:embeddedFont>
      <p:font typeface="Poppins Thin Italics" charset="1" panose="00000300000000000000"/>
      <p:regular r:id="rId22"/>
    </p:embeddedFont>
    <p:embeddedFont>
      <p:font typeface="Poppins Extra-Light" charset="1" panose="00000300000000000000"/>
      <p:regular r:id="rId23"/>
    </p:embeddedFont>
    <p:embeddedFont>
      <p:font typeface="Poppins Extra-Light Italics" charset="1" panose="00000300000000000000"/>
      <p:regular r:id="rId24"/>
    </p:embeddedFont>
    <p:embeddedFont>
      <p:font typeface="Poppins Light" charset="1" panose="00000400000000000000"/>
      <p:regular r:id="rId25"/>
    </p:embeddedFont>
    <p:embeddedFont>
      <p:font typeface="Poppins Light Italics" charset="1" panose="00000400000000000000"/>
      <p:regular r:id="rId26"/>
    </p:embeddedFont>
    <p:embeddedFont>
      <p:font typeface="Poppins Medium" charset="1" panose="00000600000000000000"/>
      <p:regular r:id="rId27"/>
    </p:embeddedFont>
    <p:embeddedFont>
      <p:font typeface="Poppins Medium Italics" charset="1" panose="00000600000000000000"/>
      <p:regular r:id="rId28"/>
    </p:embeddedFont>
    <p:embeddedFont>
      <p:font typeface="Poppins Semi-Bold" charset="1" panose="00000700000000000000"/>
      <p:regular r:id="rId29"/>
    </p:embeddedFont>
    <p:embeddedFont>
      <p:font typeface="Poppins Semi-Bold Italics" charset="1" panose="00000700000000000000"/>
      <p:regular r:id="rId30"/>
    </p:embeddedFont>
    <p:embeddedFont>
      <p:font typeface="Poppins Ultra-Bold" charset="1" panose="00000900000000000000"/>
      <p:regular r:id="rId31"/>
    </p:embeddedFont>
    <p:embeddedFont>
      <p:font typeface="Poppins Ultra-Bold Italics" charset="1" panose="00000900000000000000"/>
      <p:regular r:id="rId32"/>
    </p:embeddedFont>
    <p:embeddedFont>
      <p:font typeface="Poppins Heavy" charset="1" panose="00000A00000000000000"/>
      <p:regular r:id="rId33"/>
    </p:embeddedFont>
    <p:embeddedFont>
      <p:font typeface="Poppins Heavy Italics" charset="1" panose="00000A00000000000000"/>
      <p:regular r:id="rId34"/>
    </p:embeddedFont>
    <p:embeddedFont>
      <p:font typeface="Agrandir" charset="1" panose="00000500000000000000"/>
      <p:regular r:id="rId35"/>
    </p:embeddedFont>
    <p:embeddedFont>
      <p:font typeface="Agrandir Bold" charset="1" panose="00000800000000000000"/>
      <p:regular r:id="rId36"/>
    </p:embeddedFont>
    <p:embeddedFont>
      <p:font typeface="Agrandir Italics" charset="1" panose="00000500000000000000"/>
      <p:regular r:id="rId37"/>
    </p:embeddedFont>
    <p:embeddedFont>
      <p:font typeface="Agrandir Bold Italics" charset="1" panose="00000800000000000000"/>
      <p:regular r:id="rId38"/>
    </p:embeddedFont>
    <p:embeddedFont>
      <p:font typeface="Agrandir Thin" charset="1" panose="00000200000000000000"/>
      <p:regular r:id="rId39"/>
    </p:embeddedFont>
    <p:embeddedFont>
      <p:font typeface="Agrandir Thin Italics" charset="1" panose="00000200000000000000"/>
      <p:regular r:id="rId40"/>
    </p:embeddedFont>
    <p:embeddedFont>
      <p:font typeface="Agrandir Medium" charset="1" panose="00000600000000000000"/>
      <p:regular r:id="rId41"/>
    </p:embeddedFont>
    <p:embeddedFont>
      <p:font typeface="Agrandir Medium Italics" charset="1" panose="00000600000000000000"/>
      <p:regular r:id="rId42"/>
    </p:embeddedFont>
    <p:embeddedFont>
      <p:font typeface="Agrandir Ultra-Bold" charset="1" panose="00000A00000000000000"/>
      <p:regular r:id="rId43"/>
    </p:embeddedFont>
    <p:embeddedFont>
      <p:font typeface="Agrandir Ultra-Bold Italics" charset="1" panose="00000A00000000000000"/>
      <p:regular r:id="rId44"/>
    </p:embeddedFont>
    <p:embeddedFont>
      <p:font typeface="Agrandir Heavy" charset="1" panose="00000900000000000000"/>
      <p:regular r:id="rId45"/>
    </p:embeddedFont>
    <p:embeddedFont>
      <p:font typeface="Agrandir Heavy Italics" charset="1" panose="00000900000000000000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slides/slide1.xml" Type="http://schemas.openxmlformats.org/officeDocument/2006/relationships/slide"/><Relationship Id="rId48" Target="slides/slide2.xml" Type="http://schemas.openxmlformats.org/officeDocument/2006/relationships/slide"/><Relationship Id="rId49" Target="slides/slide3.xml" Type="http://schemas.openxmlformats.org/officeDocument/2006/relationships/slide"/><Relationship Id="rId5" Target="tableStyles.xml" Type="http://schemas.openxmlformats.org/officeDocument/2006/relationships/tableStyles"/><Relationship Id="rId50" Target="slides/slide4.xml" Type="http://schemas.openxmlformats.org/officeDocument/2006/relationships/slide"/><Relationship Id="rId51" Target="slides/slide5.xml" Type="http://schemas.openxmlformats.org/officeDocument/2006/relationships/slide"/><Relationship Id="rId52" Target="slides/slide6.xml" Type="http://schemas.openxmlformats.org/officeDocument/2006/relationships/slide"/><Relationship Id="rId53" Target="slides/slide7.xml" Type="http://schemas.openxmlformats.org/officeDocument/2006/relationships/slide"/><Relationship Id="rId54" Target="slides/slide8.xml" Type="http://schemas.openxmlformats.org/officeDocument/2006/relationships/slide"/><Relationship Id="rId55" Target="slides/slide9.xml" Type="http://schemas.openxmlformats.org/officeDocument/2006/relationships/slide"/><Relationship Id="rId56" Target="slides/slide10.xml" Type="http://schemas.openxmlformats.org/officeDocument/2006/relationships/slide"/><Relationship Id="rId57" Target="slides/slide11.xml" Type="http://schemas.openxmlformats.org/officeDocument/2006/relationships/slide"/><Relationship Id="rId58" Target="slides/slide12.xml" Type="http://schemas.openxmlformats.org/officeDocument/2006/relationships/slide"/><Relationship Id="rId59" Target="slides/slide13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svg>
</file>

<file path=ppt/media/image14.jpeg>
</file>

<file path=ppt/media/image15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jpe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4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https://geattt.github.io/Final-Project/" TargetMode="External" Type="http://schemas.openxmlformats.org/officeDocument/2006/relationships/hyperlink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2756342"/>
            <a:ext cx="16230600" cy="2137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93"/>
              </a:lnSpc>
              <a:spcBef>
                <a:spcPct val="0"/>
              </a:spcBef>
            </a:pPr>
            <a:r>
              <a:rPr lang="en-US" sz="11852">
                <a:solidFill>
                  <a:srgbClr val="FFFFFF"/>
                </a:solidFill>
                <a:ea typeface="Poppins"/>
              </a:rPr>
              <a:t>網頁設計期末報告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4712704"/>
            <a:ext cx="16230600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Poppins"/>
                <a:ea typeface="Poppins"/>
              </a:rPr>
              <a:t>01157061 吳俊威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31177" y="5810819"/>
            <a:ext cx="16230600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Poppins"/>
                <a:ea typeface="Poppins"/>
              </a:rPr>
              <a:t>01157160 陳天龍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805399" y="1464836"/>
            <a:ext cx="16677202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Poppins"/>
              </a:rPr>
              <a:t>WE ALSO HAVE A ONE-TIME USE VOUCHER IN OUR CHECKOUT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40598" y="2819513"/>
            <a:ext cx="14651926" cy="6770411"/>
          </a:xfrm>
          <a:custGeom>
            <a:avLst/>
            <a:gdLst/>
            <a:ahLst/>
            <a:cxnLst/>
            <a:rect r="r" b="b" t="t" l="l"/>
            <a:pathLst>
              <a:path h="6770411" w="14651926">
                <a:moveTo>
                  <a:pt x="0" y="0"/>
                </a:moveTo>
                <a:lnTo>
                  <a:pt x="14651926" y="0"/>
                </a:lnTo>
                <a:lnTo>
                  <a:pt x="14651926" y="6770411"/>
                </a:lnTo>
                <a:lnTo>
                  <a:pt x="0" y="677041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206301" y="5860055"/>
            <a:ext cx="2306700" cy="1254516"/>
            <a:chOff x="0" y="0"/>
            <a:chExt cx="607526" cy="33040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07526" cy="330408"/>
            </a:xfrm>
            <a:custGeom>
              <a:avLst/>
              <a:gdLst/>
              <a:ahLst/>
              <a:cxnLst/>
              <a:rect r="r" b="b" t="t" l="l"/>
              <a:pathLst>
                <a:path h="330408" w="607526">
                  <a:moveTo>
                    <a:pt x="134251" y="0"/>
                  </a:moveTo>
                  <a:lnTo>
                    <a:pt x="473275" y="0"/>
                  </a:lnTo>
                  <a:cubicBezTo>
                    <a:pt x="508880" y="0"/>
                    <a:pt x="543028" y="14144"/>
                    <a:pt x="568205" y="39321"/>
                  </a:cubicBezTo>
                  <a:cubicBezTo>
                    <a:pt x="593382" y="64498"/>
                    <a:pt x="607526" y="98645"/>
                    <a:pt x="607526" y="134251"/>
                  </a:cubicBezTo>
                  <a:lnTo>
                    <a:pt x="607526" y="196157"/>
                  </a:lnTo>
                  <a:cubicBezTo>
                    <a:pt x="607526" y="231762"/>
                    <a:pt x="593382" y="265909"/>
                    <a:pt x="568205" y="291086"/>
                  </a:cubicBezTo>
                  <a:cubicBezTo>
                    <a:pt x="543028" y="316263"/>
                    <a:pt x="508880" y="330408"/>
                    <a:pt x="473275" y="330408"/>
                  </a:cubicBezTo>
                  <a:lnTo>
                    <a:pt x="134251" y="330408"/>
                  </a:lnTo>
                  <a:cubicBezTo>
                    <a:pt x="98645" y="330408"/>
                    <a:pt x="64498" y="316263"/>
                    <a:pt x="39321" y="291086"/>
                  </a:cubicBezTo>
                  <a:cubicBezTo>
                    <a:pt x="14144" y="265909"/>
                    <a:pt x="0" y="231762"/>
                    <a:pt x="0" y="196157"/>
                  </a:cubicBezTo>
                  <a:lnTo>
                    <a:pt x="0" y="134251"/>
                  </a:lnTo>
                  <a:cubicBezTo>
                    <a:pt x="0" y="98645"/>
                    <a:pt x="14144" y="64498"/>
                    <a:pt x="39321" y="39321"/>
                  </a:cubicBezTo>
                  <a:cubicBezTo>
                    <a:pt x="64498" y="14144"/>
                    <a:pt x="98645" y="0"/>
                    <a:pt x="13425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rnd">
              <a:solidFill>
                <a:srgbClr val="FF3131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607526" cy="368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3260726"/>
            <a:ext cx="16230600" cy="2873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ea typeface="Poppins"/>
              </a:rPr>
              <a:t>最後實際的分工</a:t>
            </a:r>
          </a:p>
          <a:p>
            <a:pPr algn="ctr">
              <a:lnSpc>
                <a:spcPts val="11200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40041" y="4962525"/>
            <a:ext cx="17407918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Poppins"/>
              </a:rPr>
              <a:t>DIVISION OF LABOR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2357" y="1995108"/>
            <a:ext cx="6896271" cy="6137681"/>
          </a:xfrm>
          <a:custGeom>
            <a:avLst/>
            <a:gdLst/>
            <a:ahLst/>
            <a:cxnLst/>
            <a:rect r="r" b="b" t="t" l="l"/>
            <a:pathLst>
              <a:path h="6137681" w="6896271">
                <a:moveTo>
                  <a:pt x="0" y="0"/>
                </a:moveTo>
                <a:lnTo>
                  <a:pt x="6896270" y="0"/>
                </a:lnTo>
                <a:lnTo>
                  <a:pt x="6896270" y="6137681"/>
                </a:lnTo>
                <a:lnTo>
                  <a:pt x="0" y="61376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800000">
            <a:off x="11012108" y="2074660"/>
            <a:ext cx="6896271" cy="6137681"/>
          </a:xfrm>
          <a:custGeom>
            <a:avLst/>
            <a:gdLst/>
            <a:ahLst/>
            <a:cxnLst/>
            <a:rect r="r" b="b" t="t" l="l"/>
            <a:pathLst>
              <a:path h="6137681" w="6896271">
                <a:moveTo>
                  <a:pt x="0" y="0"/>
                </a:moveTo>
                <a:lnTo>
                  <a:pt x="6896271" y="0"/>
                </a:lnTo>
                <a:lnTo>
                  <a:pt x="6896271" y="6137680"/>
                </a:lnTo>
                <a:lnTo>
                  <a:pt x="0" y="61376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5445559" y="3851649"/>
            <a:ext cx="2666347" cy="2666337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-306000">
              <a:off x="-143303" y="-143307"/>
              <a:ext cx="6636608" cy="6636586"/>
            </a:xfrm>
            <a:custGeom>
              <a:avLst/>
              <a:gdLst/>
              <a:ahLst/>
              <a:cxnLst/>
              <a:rect r="r" b="b" t="t" l="l"/>
              <a:pathLst>
                <a:path h="6636586" w="6636608">
                  <a:moveTo>
                    <a:pt x="6480730" y="3600572"/>
                  </a:moveTo>
                  <a:cubicBezTo>
                    <a:pt x="6324860" y="5347056"/>
                    <a:pt x="4782599" y="6636586"/>
                    <a:pt x="3036065" y="6480712"/>
                  </a:cubicBezTo>
                  <a:cubicBezTo>
                    <a:pt x="1289505" y="6324836"/>
                    <a:pt x="0" y="4782577"/>
                    <a:pt x="155869" y="3036093"/>
                  </a:cubicBezTo>
                  <a:cubicBezTo>
                    <a:pt x="311747" y="1289521"/>
                    <a:pt x="1853982" y="0"/>
                    <a:pt x="3600541" y="155877"/>
                  </a:cubicBezTo>
                  <a:cubicBezTo>
                    <a:pt x="5347101" y="311753"/>
                    <a:pt x="6636607" y="1853999"/>
                    <a:pt x="6480730" y="3600572"/>
                  </a:cubicBezTo>
                  <a:close/>
                </a:path>
              </a:pathLst>
            </a:custGeom>
            <a:blipFill>
              <a:blip r:embed="rId9"/>
              <a:stretch>
                <a:fillRect l="-4243" t="-57711" r="-4764" b="-36206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-46914" y="3656603"/>
            <a:ext cx="2682308" cy="2742839"/>
            <a:chOff x="0" y="0"/>
            <a:chExt cx="6209839" cy="63499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209839" cy="6349975"/>
            </a:xfrm>
            <a:custGeom>
              <a:avLst/>
              <a:gdLst/>
              <a:ahLst/>
              <a:cxnLst/>
              <a:rect r="r" b="b" t="t" l="l"/>
              <a:pathLst>
                <a:path h="6349975" w="6209839">
                  <a:moveTo>
                    <a:pt x="6209839" y="3175025"/>
                  </a:moveTo>
                  <a:cubicBezTo>
                    <a:pt x="6209839" y="4928451"/>
                    <a:pt x="4819692" y="6349975"/>
                    <a:pt x="3104919" y="6349975"/>
                  </a:cubicBezTo>
                  <a:cubicBezTo>
                    <a:pt x="1390122" y="6349975"/>
                    <a:pt x="0" y="4928451"/>
                    <a:pt x="0" y="3175025"/>
                  </a:cubicBezTo>
                  <a:cubicBezTo>
                    <a:pt x="0" y="1421511"/>
                    <a:pt x="1390122" y="0"/>
                    <a:pt x="3104919" y="0"/>
                  </a:cubicBezTo>
                  <a:cubicBezTo>
                    <a:pt x="4819717" y="0"/>
                    <a:pt x="6209839" y="1421511"/>
                    <a:pt x="6209839" y="3175025"/>
                  </a:cubicBezTo>
                  <a:close/>
                </a:path>
              </a:pathLst>
            </a:custGeom>
            <a:blipFill>
              <a:blip r:embed="rId10"/>
              <a:stretch>
                <a:fillRect l="0" t="-16029" r="0" b="-16029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623394" y="866775"/>
            <a:ext cx="6686118" cy="1009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3"/>
              </a:lnSpc>
              <a:spcBef>
                <a:spcPct val="0"/>
              </a:spcBef>
            </a:pPr>
            <a:r>
              <a:rPr lang="en-US" sz="5616">
                <a:solidFill>
                  <a:srgbClr val="FFFFFF"/>
                </a:solidFill>
                <a:latin typeface="Poppins"/>
                <a:ea typeface="Poppins"/>
              </a:rPr>
              <a:t>01157061 - 吳俊威: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042585" y="866775"/>
            <a:ext cx="6686118" cy="1009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3"/>
              </a:lnSpc>
              <a:spcBef>
                <a:spcPct val="0"/>
              </a:spcBef>
            </a:pPr>
            <a:r>
              <a:rPr lang="en-US" sz="5616">
                <a:solidFill>
                  <a:srgbClr val="FFFFFF"/>
                </a:solidFill>
                <a:latin typeface="Poppins"/>
                <a:ea typeface="Poppins"/>
              </a:rPr>
              <a:t>01157060 - 陳天龍: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981707" y="8177108"/>
            <a:ext cx="4447223" cy="2000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3"/>
              </a:lnSpc>
              <a:spcBef>
                <a:spcPct val="0"/>
              </a:spcBef>
            </a:pPr>
            <a:r>
              <a:rPr lang="en-US" sz="5616">
                <a:solidFill>
                  <a:srgbClr val="FFFFFF"/>
                </a:solidFill>
                <a:latin typeface="Poppins"/>
              </a:rPr>
              <a:t>ABOUT AND CONTACT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573182" y="8177108"/>
            <a:ext cx="6686118" cy="2000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63"/>
              </a:lnSpc>
            </a:pPr>
            <a:r>
              <a:rPr lang="en-US" sz="5616">
                <a:solidFill>
                  <a:srgbClr val="FFFFFF"/>
                </a:solidFill>
                <a:latin typeface="Poppins"/>
                <a:ea typeface="Poppins"/>
              </a:rPr>
              <a:t>INDEX ，MENU</a:t>
            </a:r>
          </a:p>
          <a:p>
            <a:pPr algn="l">
              <a:lnSpc>
                <a:spcPts val="7863"/>
              </a:lnSpc>
              <a:spcBef>
                <a:spcPct val="0"/>
              </a:spcBef>
            </a:pPr>
            <a:r>
              <a:rPr lang="en-US" sz="5616">
                <a:solidFill>
                  <a:srgbClr val="FFFFFF"/>
                </a:solidFill>
                <a:latin typeface="Poppins"/>
              </a:rPr>
              <a:t>AND CHECKOUT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072424" y="2335408"/>
            <a:ext cx="2386704" cy="464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8"/>
              </a:lnSpc>
            </a:pPr>
            <a:r>
              <a:rPr lang="en-US" sz="3675">
                <a:solidFill>
                  <a:srgbClr val="FFFAEF"/>
                </a:solidFill>
                <a:latin typeface="CS Gordon Serif"/>
              </a:rPr>
              <a:t>HTML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265776" y="3491017"/>
            <a:ext cx="2386704" cy="464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8"/>
              </a:lnSpc>
            </a:pPr>
            <a:r>
              <a:rPr lang="en-US" sz="3675">
                <a:solidFill>
                  <a:srgbClr val="FFFAEF"/>
                </a:solidFill>
                <a:latin typeface="CS Gordon Serif"/>
              </a:rPr>
              <a:t>CSS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536837" y="4965350"/>
            <a:ext cx="2619225" cy="263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8"/>
              </a:lnSpc>
            </a:pPr>
            <a:r>
              <a:rPr lang="en-US" sz="2175">
                <a:solidFill>
                  <a:srgbClr val="FFFAEF"/>
                </a:solidFill>
                <a:latin typeface="CS Gordon Serif"/>
              </a:rPr>
              <a:t>JAVASCRIPT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121294" y="6200773"/>
            <a:ext cx="2675666" cy="317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8"/>
              </a:lnSpc>
            </a:pPr>
            <a:r>
              <a:rPr lang="en-US" sz="2575">
                <a:solidFill>
                  <a:srgbClr val="FFFAEF"/>
                </a:solidFill>
                <a:latin typeface="CS Gordon Serif"/>
              </a:rPr>
              <a:t>ASSETS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072424" y="7371220"/>
            <a:ext cx="2774026" cy="317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8"/>
              </a:lnSpc>
            </a:pPr>
            <a:r>
              <a:rPr lang="en-US" sz="2575">
                <a:solidFill>
                  <a:srgbClr val="FFFAEF"/>
                </a:solidFill>
                <a:latin typeface="CS Gordon Serif"/>
              </a:rPr>
              <a:t>NODEJS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623377" y="2411394"/>
            <a:ext cx="2386704" cy="464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8"/>
              </a:lnSpc>
            </a:pPr>
            <a:r>
              <a:rPr lang="en-US" sz="3675">
                <a:solidFill>
                  <a:srgbClr val="FFFAEF"/>
                </a:solidFill>
                <a:latin typeface="CS Gordon Serif"/>
              </a:rPr>
              <a:t>HTML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430025" y="3548167"/>
            <a:ext cx="2386704" cy="464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8"/>
              </a:lnSpc>
            </a:pPr>
            <a:r>
              <a:rPr lang="en-US" sz="3675">
                <a:solidFill>
                  <a:srgbClr val="FFFAEF"/>
                </a:solidFill>
                <a:latin typeface="CS Gordon Serif"/>
              </a:rPr>
              <a:t>CSS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285544" y="6274173"/>
            <a:ext cx="2675666" cy="317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8"/>
              </a:lnSpc>
            </a:pPr>
            <a:r>
              <a:rPr lang="en-US" sz="2575">
                <a:solidFill>
                  <a:srgbClr val="FFFAEF"/>
                </a:solidFill>
                <a:latin typeface="CS Gordon Serif"/>
              </a:rPr>
              <a:t>MONGODB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012108" y="5044901"/>
            <a:ext cx="2619225" cy="263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8"/>
              </a:lnSpc>
            </a:pPr>
            <a:r>
              <a:rPr lang="en-US" sz="2175">
                <a:solidFill>
                  <a:srgbClr val="FFFAEF"/>
                </a:solidFill>
                <a:latin typeface="CS Gordon Serif"/>
              </a:rPr>
              <a:t>JAVASCRIPT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321720" y="7480585"/>
            <a:ext cx="2774026" cy="317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8"/>
              </a:lnSpc>
            </a:pPr>
            <a:r>
              <a:rPr lang="en-US" sz="2575">
                <a:solidFill>
                  <a:srgbClr val="FFFAEF"/>
                </a:solidFill>
                <a:latin typeface="CS Gordon Serif"/>
              </a:rPr>
              <a:t>NODEJS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00460" y="4048125"/>
            <a:ext cx="17407918" cy="216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u="sng">
                <a:solidFill>
                  <a:srgbClr val="FFFFFF"/>
                </a:solidFill>
                <a:latin typeface="Poppins"/>
                <a:hlinkClick r:id="rId7" tooltip="https://geattt.github.io/Final-Project/"/>
              </a:rPr>
              <a:t>GO TO OUR WEBSITE</a:t>
            </a:r>
          </a:p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u="sng">
                <a:solidFill>
                  <a:srgbClr val="FFFFFF"/>
                </a:solidFill>
                <a:latin typeface="Poppins"/>
              </a:rPr>
              <a:t>HTTPS://GEATTT.GITHUB.IO/FINAL-PROJECT/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785978" y="2205549"/>
            <a:ext cx="7973317" cy="940520"/>
            <a:chOff x="0" y="0"/>
            <a:chExt cx="10631089" cy="1254027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0631089" cy="1254027"/>
              <a:chOff x="0" y="0"/>
              <a:chExt cx="16440449" cy="193929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2700" y="12700"/>
                <a:ext cx="16415049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6415049">
                    <a:moveTo>
                      <a:pt x="15458105" y="1913890"/>
                    </a:move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5458105" y="0"/>
                    </a:lnTo>
                    <a:cubicBezTo>
                      <a:pt x="15986551" y="0"/>
                      <a:pt x="16415049" y="428371"/>
                      <a:pt x="16415049" y="956945"/>
                    </a:cubicBezTo>
                    <a:cubicBezTo>
                      <a:pt x="16415049" y="1485392"/>
                      <a:pt x="15986551" y="1913890"/>
                      <a:pt x="15458105" y="1913890"/>
                    </a:cubicBezTo>
                    <a:close/>
                  </a:path>
                </a:pathLst>
              </a:custGeom>
              <a:solidFill>
                <a:srgbClr val="FFF5ED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6440449" cy="1939290"/>
              </a:xfrm>
              <a:custGeom>
                <a:avLst/>
                <a:gdLst/>
                <a:ahLst/>
                <a:cxnLst/>
                <a:rect r="r" b="b" t="t" l="l"/>
                <a:pathLst>
                  <a:path h="1939290" w="16440449">
                    <a:moveTo>
                      <a:pt x="15470805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9645"/>
                    </a:cubicBezTo>
                    <a:cubicBezTo>
                      <a:pt x="0" y="1504315"/>
                      <a:pt x="434975" y="1939290"/>
                      <a:pt x="969645" y="1939290"/>
                    </a:cubicBezTo>
                    <a:lnTo>
                      <a:pt x="15470805" y="1939290"/>
                    </a:lnTo>
                    <a:cubicBezTo>
                      <a:pt x="16005474" y="1939290"/>
                      <a:pt x="16440449" y="1504315"/>
                      <a:pt x="16440449" y="969645"/>
                    </a:cubicBezTo>
                    <a:cubicBezTo>
                      <a:pt x="16440449" y="434975"/>
                      <a:pt x="16005474" y="0"/>
                      <a:pt x="15470805" y="0"/>
                    </a:cubicBezTo>
                    <a:close/>
                    <a:moveTo>
                      <a:pt x="15470805" y="1913890"/>
                    </a:moveTo>
                    <a:lnTo>
                      <a:pt x="969645" y="1913890"/>
                    </a:lnTo>
                    <a:cubicBezTo>
                      <a:pt x="448945" y="1913890"/>
                      <a:pt x="25400" y="1490345"/>
                      <a:pt x="25400" y="969645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5470805" y="25400"/>
                    </a:lnTo>
                    <a:cubicBezTo>
                      <a:pt x="15991505" y="25400"/>
                      <a:pt x="16415049" y="448945"/>
                      <a:pt x="16415049" y="969645"/>
                    </a:cubicBezTo>
                    <a:cubicBezTo>
                      <a:pt x="16415049" y="1490345"/>
                      <a:pt x="15991505" y="1913890"/>
                      <a:pt x="15470805" y="191389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0" y="0"/>
              <a:ext cx="2444873" cy="1254027"/>
              <a:chOff x="0" y="0"/>
              <a:chExt cx="3780875" cy="193929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12700" y="12700"/>
                <a:ext cx="3755475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55475">
                    <a:moveTo>
                      <a:pt x="2798530" y="1913890"/>
                    </a:move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2798530" y="0"/>
                    </a:lnTo>
                    <a:cubicBezTo>
                      <a:pt x="3326976" y="0"/>
                      <a:pt x="3755475" y="428371"/>
                      <a:pt x="3755475" y="956945"/>
                    </a:cubicBezTo>
                    <a:cubicBezTo>
                      <a:pt x="3755475" y="1485392"/>
                      <a:pt x="3326977" y="1913890"/>
                      <a:pt x="2798530" y="1913890"/>
                    </a:cubicBezTo>
                    <a:close/>
                  </a:path>
                </a:pathLst>
              </a:custGeom>
              <a:solidFill>
                <a:srgbClr val="D6DFCC"/>
              </a:solidFill>
            </p:spPr>
          </p:sp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3780875" cy="1939290"/>
              </a:xfrm>
              <a:custGeom>
                <a:avLst/>
                <a:gdLst/>
                <a:ahLst/>
                <a:cxnLst/>
                <a:rect r="r" b="b" t="t" l="l"/>
                <a:pathLst>
                  <a:path h="1939290" w="3780875">
                    <a:moveTo>
                      <a:pt x="2811230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9645"/>
                    </a:cubicBezTo>
                    <a:cubicBezTo>
                      <a:pt x="0" y="1504315"/>
                      <a:pt x="434975" y="1939290"/>
                      <a:pt x="969645" y="1939290"/>
                    </a:cubicBezTo>
                    <a:lnTo>
                      <a:pt x="2811230" y="1939290"/>
                    </a:lnTo>
                    <a:cubicBezTo>
                      <a:pt x="3345900" y="1939290"/>
                      <a:pt x="3780875" y="1504315"/>
                      <a:pt x="3780875" y="969645"/>
                    </a:cubicBezTo>
                    <a:cubicBezTo>
                      <a:pt x="3780875" y="434975"/>
                      <a:pt x="3345900" y="0"/>
                      <a:pt x="2811230" y="0"/>
                    </a:cubicBezTo>
                    <a:close/>
                    <a:moveTo>
                      <a:pt x="2811230" y="1913890"/>
                    </a:moveTo>
                    <a:lnTo>
                      <a:pt x="969645" y="1913890"/>
                    </a:lnTo>
                    <a:cubicBezTo>
                      <a:pt x="448945" y="1913890"/>
                      <a:pt x="25400" y="1490345"/>
                      <a:pt x="25400" y="969645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2811230" y="25400"/>
                    </a:lnTo>
                    <a:cubicBezTo>
                      <a:pt x="3331930" y="25400"/>
                      <a:pt x="3755475" y="448945"/>
                      <a:pt x="3755475" y="969645"/>
                    </a:cubicBezTo>
                    <a:cubicBezTo>
                      <a:pt x="3755475" y="1490345"/>
                      <a:pt x="3331930" y="1913890"/>
                      <a:pt x="2811230" y="191389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1011624" y="262947"/>
              <a:ext cx="421625" cy="6138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Agrandir Bold"/>
                </a:rPr>
                <a:t>1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3055873" y="246013"/>
              <a:ext cx="6954893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0000"/>
                  </a:solidFill>
                  <a:latin typeface="Agrandir"/>
                </a:rPr>
                <a:t>Mission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742829" y="3794585"/>
            <a:ext cx="7973317" cy="940520"/>
            <a:chOff x="0" y="0"/>
            <a:chExt cx="10631089" cy="1254027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0631089" cy="1254027"/>
              <a:chOff x="0" y="0"/>
              <a:chExt cx="16440449" cy="193929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12700" y="12700"/>
                <a:ext cx="16415049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6415049">
                    <a:moveTo>
                      <a:pt x="15458105" y="1913890"/>
                    </a:move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5458105" y="0"/>
                    </a:lnTo>
                    <a:cubicBezTo>
                      <a:pt x="15986551" y="0"/>
                      <a:pt x="16415049" y="428371"/>
                      <a:pt x="16415049" y="956945"/>
                    </a:cubicBezTo>
                    <a:cubicBezTo>
                      <a:pt x="16415049" y="1485392"/>
                      <a:pt x="15986551" y="1913890"/>
                      <a:pt x="15458105" y="1913890"/>
                    </a:cubicBezTo>
                    <a:close/>
                  </a:path>
                </a:pathLst>
              </a:custGeom>
              <a:solidFill>
                <a:srgbClr val="FFF5ED"/>
              </a:solidFill>
            </p:spPr>
          </p:sp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6440449" cy="1939290"/>
              </a:xfrm>
              <a:custGeom>
                <a:avLst/>
                <a:gdLst/>
                <a:ahLst/>
                <a:cxnLst/>
                <a:rect r="r" b="b" t="t" l="l"/>
                <a:pathLst>
                  <a:path h="1939290" w="16440449">
                    <a:moveTo>
                      <a:pt x="15470805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9645"/>
                    </a:cubicBezTo>
                    <a:cubicBezTo>
                      <a:pt x="0" y="1504315"/>
                      <a:pt x="434975" y="1939290"/>
                      <a:pt x="969645" y="1939290"/>
                    </a:cubicBezTo>
                    <a:lnTo>
                      <a:pt x="15470805" y="1939290"/>
                    </a:lnTo>
                    <a:cubicBezTo>
                      <a:pt x="16005474" y="1939290"/>
                      <a:pt x="16440449" y="1504315"/>
                      <a:pt x="16440449" y="969645"/>
                    </a:cubicBezTo>
                    <a:cubicBezTo>
                      <a:pt x="16440449" y="434975"/>
                      <a:pt x="16005474" y="0"/>
                      <a:pt x="15470805" y="0"/>
                    </a:cubicBezTo>
                    <a:close/>
                    <a:moveTo>
                      <a:pt x="15470805" y="1913890"/>
                    </a:moveTo>
                    <a:lnTo>
                      <a:pt x="969645" y="1913890"/>
                    </a:lnTo>
                    <a:cubicBezTo>
                      <a:pt x="448945" y="1913890"/>
                      <a:pt x="25400" y="1490345"/>
                      <a:pt x="25400" y="969645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5470805" y="25400"/>
                    </a:lnTo>
                    <a:cubicBezTo>
                      <a:pt x="15991505" y="25400"/>
                      <a:pt x="16415049" y="448945"/>
                      <a:pt x="16415049" y="969645"/>
                    </a:cubicBezTo>
                    <a:cubicBezTo>
                      <a:pt x="16415049" y="1490345"/>
                      <a:pt x="15991505" y="1913890"/>
                      <a:pt x="15470805" y="191389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0" id="20"/>
            <p:cNvGrpSpPr/>
            <p:nvPr/>
          </p:nvGrpSpPr>
          <p:grpSpPr>
            <a:xfrm rot="0">
              <a:off x="0" y="0"/>
              <a:ext cx="2444873" cy="1254027"/>
              <a:chOff x="0" y="0"/>
              <a:chExt cx="3780875" cy="193929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12700" y="12700"/>
                <a:ext cx="3755475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55475">
                    <a:moveTo>
                      <a:pt x="2798530" y="1913890"/>
                    </a:move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2798530" y="0"/>
                    </a:lnTo>
                    <a:cubicBezTo>
                      <a:pt x="3326976" y="0"/>
                      <a:pt x="3755475" y="428371"/>
                      <a:pt x="3755475" y="956945"/>
                    </a:cubicBezTo>
                    <a:cubicBezTo>
                      <a:pt x="3755475" y="1485392"/>
                      <a:pt x="3326977" y="1913890"/>
                      <a:pt x="2798530" y="1913890"/>
                    </a:cubicBezTo>
                    <a:close/>
                  </a:path>
                </a:pathLst>
              </a:custGeom>
              <a:solidFill>
                <a:srgbClr val="D6DFCC"/>
              </a:solidFill>
            </p:spPr>
          </p:sp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3780875" cy="1939290"/>
              </a:xfrm>
              <a:custGeom>
                <a:avLst/>
                <a:gdLst/>
                <a:ahLst/>
                <a:cxnLst/>
                <a:rect r="r" b="b" t="t" l="l"/>
                <a:pathLst>
                  <a:path h="1939290" w="3780875">
                    <a:moveTo>
                      <a:pt x="2811230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9645"/>
                    </a:cubicBezTo>
                    <a:cubicBezTo>
                      <a:pt x="0" y="1504315"/>
                      <a:pt x="434975" y="1939290"/>
                      <a:pt x="969645" y="1939290"/>
                    </a:cubicBezTo>
                    <a:lnTo>
                      <a:pt x="2811230" y="1939290"/>
                    </a:lnTo>
                    <a:cubicBezTo>
                      <a:pt x="3345900" y="1939290"/>
                      <a:pt x="3780875" y="1504315"/>
                      <a:pt x="3780875" y="969645"/>
                    </a:cubicBezTo>
                    <a:cubicBezTo>
                      <a:pt x="3780875" y="434975"/>
                      <a:pt x="3345900" y="0"/>
                      <a:pt x="2811230" y="0"/>
                    </a:cubicBezTo>
                    <a:close/>
                    <a:moveTo>
                      <a:pt x="2811230" y="1913890"/>
                    </a:moveTo>
                    <a:lnTo>
                      <a:pt x="969645" y="1913890"/>
                    </a:lnTo>
                    <a:cubicBezTo>
                      <a:pt x="448945" y="1913890"/>
                      <a:pt x="25400" y="1490345"/>
                      <a:pt x="25400" y="969645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2811230" y="25400"/>
                    </a:lnTo>
                    <a:cubicBezTo>
                      <a:pt x="3331930" y="25400"/>
                      <a:pt x="3755475" y="448945"/>
                      <a:pt x="3755475" y="969645"/>
                    </a:cubicBezTo>
                    <a:cubicBezTo>
                      <a:pt x="3755475" y="1490345"/>
                      <a:pt x="3331930" y="1913890"/>
                      <a:pt x="2811230" y="191389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1011624" y="262947"/>
              <a:ext cx="421625" cy="6138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Agrandir Bold"/>
                </a:rPr>
                <a:t>2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3055873" y="246013"/>
              <a:ext cx="6954893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0000"/>
                  </a:solidFill>
                  <a:latin typeface="Agrandir"/>
                </a:rPr>
                <a:t>Tehnology Used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8742829" y="5361395"/>
            <a:ext cx="7973317" cy="940520"/>
            <a:chOff x="0" y="0"/>
            <a:chExt cx="10631089" cy="1254027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10631089" cy="1254027"/>
              <a:chOff x="0" y="0"/>
              <a:chExt cx="16440449" cy="193929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12700" y="12700"/>
                <a:ext cx="16415049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6415049">
                    <a:moveTo>
                      <a:pt x="15458105" y="1913890"/>
                    </a:move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5458105" y="0"/>
                    </a:lnTo>
                    <a:cubicBezTo>
                      <a:pt x="15986551" y="0"/>
                      <a:pt x="16415049" y="428371"/>
                      <a:pt x="16415049" y="956945"/>
                    </a:cubicBezTo>
                    <a:cubicBezTo>
                      <a:pt x="16415049" y="1485392"/>
                      <a:pt x="15986551" y="1913890"/>
                      <a:pt x="15458105" y="1913890"/>
                    </a:cubicBezTo>
                    <a:close/>
                  </a:path>
                </a:pathLst>
              </a:custGeom>
              <a:solidFill>
                <a:srgbClr val="FFF5ED"/>
              </a:solidFill>
            </p:spPr>
          </p:sp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16440449" cy="1939290"/>
              </a:xfrm>
              <a:custGeom>
                <a:avLst/>
                <a:gdLst/>
                <a:ahLst/>
                <a:cxnLst/>
                <a:rect r="r" b="b" t="t" l="l"/>
                <a:pathLst>
                  <a:path h="1939290" w="16440449">
                    <a:moveTo>
                      <a:pt x="15470805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9645"/>
                    </a:cubicBezTo>
                    <a:cubicBezTo>
                      <a:pt x="0" y="1504315"/>
                      <a:pt x="434975" y="1939290"/>
                      <a:pt x="969645" y="1939290"/>
                    </a:cubicBezTo>
                    <a:lnTo>
                      <a:pt x="15470805" y="1939290"/>
                    </a:lnTo>
                    <a:cubicBezTo>
                      <a:pt x="16005474" y="1939290"/>
                      <a:pt x="16440449" y="1504315"/>
                      <a:pt x="16440449" y="969645"/>
                    </a:cubicBezTo>
                    <a:cubicBezTo>
                      <a:pt x="16440449" y="434975"/>
                      <a:pt x="16005474" y="0"/>
                      <a:pt x="15470805" y="0"/>
                    </a:cubicBezTo>
                    <a:close/>
                    <a:moveTo>
                      <a:pt x="15470805" y="1913890"/>
                    </a:moveTo>
                    <a:lnTo>
                      <a:pt x="969645" y="1913890"/>
                    </a:lnTo>
                    <a:cubicBezTo>
                      <a:pt x="448945" y="1913890"/>
                      <a:pt x="25400" y="1490345"/>
                      <a:pt x="25400" y="969645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5470805" y="25400"/>
                    </a:lnTo>
                    <a:cubicBezTo>
                      <a:pt x="15991505" y="25400"/>
                      <a:pt x="16415049" y="448945"/>
                      <a:pt x="16415049" y="969645"/>
                    </a:cubicBezTo>
                    <a:cubicBezTo>
                      <a:pt x="16415049" y="1490345"/>
                      <a:pt x="15991505" y="1913890"/>
                      <a:pt x="15470805" y="191389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9" id="29"/>
            <p:cNvGrpSpPr/>
            <p:nvPr/>
          </p:nvGrpSpPr>
          <p:grpSpPr>
            <a:xfrm rot="0">
              <a:off x="0" y="0"/>
              <a:ext cx="2444873" cy="1254027"/>
              <a:chOff x="0" y="0"/>
              <a:chExt cx="3780875" cy="193929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12700" y="12700"/>
                <a:ext cx="3755475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55475">
                    <a:moveTo>
                      <a:pt x="2798530" y="1913890"/>
                    </a:move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2798530" y="0"/>
                    </a:lnTo>
                    <a:cubicBezTo>
                      <a:pt x="3326976" y="0"/>
                      <a:pt x="3755475" y="428371"/>
                      <a:pt x="3755475" y="956945"/>
                    </a:cubicBezTo>
                    <a:cubicBezTo>
                      <a:pt x="3755475" y="1485392"/>
                      <a:pt x="3326977" y="1913890"/>
                      <a:pt x="2798530" y="1913890"/>
                    </a:cubicBezTo>
                    <a:close/>
                  </a:path>
                </a:pathLst>
              </a:custGeom>
              <a:solidFill>
                <a:srgbClr val="D6DFCC"/>
              </a:solidFill>
            </p:spPr>
          </p:sp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3780875" cy="1939290"/>
              </a:xfrm>
              <a:custGeom>
                <a:avLst/>
                <a:gdLst/>
                <a:ahLst/>
                <a:cxnLst/>
                <a:rect r="r" b="b" t="t" l="l"/>
                <a:pathLst>
                  <a:path h="1939290" w="3780875">
                    <a:moveTo>
                      <a:pt x="2811230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9645"/>
                    </a:cubicBezTo>
                    <a:cubicBezTo>
                      <a:pt x="0" y="1504315"/>
                      <a:pt x="434975" y="1939290"/>
                      <a:pt x="969645" y="1939290"/>
                    </a:cubicBezTo>
                    <a:lnTo>
                      <a:pt x="2811230" y="1939290"/>
                    </a:lnTo>
                    <a:cubicBezTo>
                      <a:pt x="3345900" y="1939290"/>
                      <a:pt x="3780875" y="1504315"/>
                      <a:pt x="3780875" y="969645"/>
                    </a:cubicBezTo>
                    <a:cubicBezTo>
                      <a:pt x="3780875" y="434975"/>
                      <a:pt x="3345900" y="0"/>
                      <a:pt x="2811230" y="0"/>
                    </a:cubicBezTo>
                    <a:close/>
                    <a:moveTo>
                      <a:pt x="2811230" y="1913890"/>
                    </a:moveTo>
                    <a:lnTo>
                      <a:pt x="969645" y="1913890"/>
                    </a:lnTo>
                    <a:cubicBezTo>
                      <a:pt x="448945" y="1913890"/>
                      <a:pt x="25400" y="1490345"/>
                      <a:pt x="25400" y="969645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2811230" y="25400"/>
                    </a:lnTo>
                    <a:cubicBezTo>
                      <a:pt x="3331930" y="25400"/>
                      <a:pt x="3755475" y="448945"/>
                      <a:pt x="3755475" y="969645"/>
                    </a:cubicBezTo>
                    <a:cubicBezTo>
                      <a:pt x="3755475" y="1490345"/>
                      <a:pt x="3331930" y="1913890"/>
                      <a:pt x="2811230" y="191389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32" id="32"/>
            <p:cNvSpPr txBox="true"/>
            <p:nvPr/>
          </p:nvSpPr>
          <p:spPr>
            <a:xfrm rot="0">
              <a:off x="1011624" y="262947"/>
              <a:ext cx="421625" cy="6138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Agrandir Bold"/>
                </a:rPr>
                <a:t>3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3055873" y="246013"/>
              <a:ext cx="6954893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0000"/>
                  </a:solidFill>
                  <a:latin typeface="Agrandir"/>
                </a:rPr>
                <a:t>Advantage of Website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8742829" y="6928204"/>
            <a:ext cx="7973317" cy="940520"/>
            <a:chOff x="0" y="0"/>
            <a:chExt cx="10631089" cy="1254027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0"/>
              <a:ext cx="10631089" cy="1254027"/>
              <a:chOff x="0" y="0"/>
              <a:chExt cx="16440449" cy="193929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12700" y="12700"/>
                <a:ext cx="16415049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6415049">
                    <a:moveTo>
                      <a:pt x="15458105" y="1913890"/>
                    </a:move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5458105" y="0"/>
                    </a:lnTo>
                    <a:cubicBezTo>
                      <a:pt x="15986551" y="0"/>
                      <a:pt x="16415049" y="428371"/>
                      <a:pt x="16415049" y="956945"/>
                    </a:cubicBezTo>
                    <a:cubicBezTo>
                      <a:pt x="16415049" y="1485392"/>
                      <a:pt x="15986551" y="1913890"/>
                      <a:pt x="15458105" y="1913890"/>
                    </a:cubicBezTo>
                    <a:close/>
                  </a:path>
                </a:pathLst>
              </a:custGeom>
              <a:solidFill>
                <a:srgbClr val="FFF5ED"/>
              </a:solidFill>
            </p:spPr>
          </p:sp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16440449" cy="1939290"/>
              </a:xfrm>
              <a:custGeom>
                <a:avLst/>
                <a:gdLst/>
                <a:ahLst/>
                <a:cxnLst/>
                <a:rect r="r" b="b" t="t" l="l"/>
                <a:pathLst>
                  <a:path h="1939290" w="16440449">
                    <a:moveTo>
                      <a:pt x="15470805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9645"/>
                    </a:cubicBezTo>
                    <a:cubicBezTo>
                      <a:pt x="0" y="1504315"/>
                      <a:pt x="434975" y="1939290"/>
                      <a:pt x="969645" y="1939290"/>
                    </a:cubicBezTo>
                    <a:lnTo>
                      <a:pt x="15470805" y="1939290"/>
                    </a:lnTo>
                    <a:cubicBezTo>
                      <a:pt x="16005474" y="1939290"/>
                      <a:pt x="16440449" y="1504315"/>
                      <a:pt x="16440449" y="969645"/>
                    </a:cubicBezTo>
                    <a:cubicBezTo>
                      <a:pt x="16440449" y="434975"/>
                      <a:pt x="16005474" y="0"/>
                      <a:pt x="15470805" y="0"/>
                    </a:cubicBezTo>
                    <a:close/>
                    <a:moveTo>
                      <a:pt x="15470805" y="1913890"/>
                    </a:moveTo>
                    <a:lnTo>
                      <a:pt x="969645" y="1913890"/>
                    </a:lnTo>
                    <a:cubicBezTo>
                      <a:pt x="448945" y="1913890"/>
                      <a:pt x="25400" y="1490345"/>
                      <a:pt x="25400" y="969645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5470805" y="25400"/>
                    </a:lnTo>
                    <a:cubicBezTo>
                      <a:pt x="15991505" y="25400"/>
                      <a:pt x="16415049" y="448945"/>
                      <a:pt x="16415049" y="969645"/>
                    </a:cubicBezTo>
                    <a:cubicBezTo>
                      <a:pt x="16415049" y="1490345"/>
                      <a:pt x="15991505" y="1913890"/>
                      <a:pt x="15470805" y="191389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38" id="38"/>
            <p:cNvGrpSpPr/>
            <p:nvPr/>
          </p:nvGrpSpPr>
          <p:grpSpPr>
            <a:xfrm rot="0">
              <a:off x="0" y="0"/>
              <a:ext cx="2444873" cy="1254027"/>
              <a:chOff x="0" y="0"/>
              <a:chExt cx="3780875" cy="1939290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12700" y="12700"/>
                <a:ext cx="3755475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55475">
                    <a:moveTo>
                      <a:pt x="2798530" y="1913890"/>
                    </a:move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2798530" y="0"/>
                    </a:lnTo>
                    <a:cubicBezTo>
                      <a:pt x="3326976" y="0"/>
                      <a:pt x="3755475" y="428371"/>
                      <a:pt x="3755475" y="956945"/>
                    </a:cubicBezTo>
                    <a:cubicBezTo>
                      <a:pt x="3755475" y="1485392"/>
                      <a:pt x="3326977" y="1913890"/>
                      <a:pt x="2798530" y="1913890"/>
                    </a:cubicBezTo>
                    <a:close/>
                  </a:path>
                </a:pathLst>
              </a:custGeom>
              <a:solidFill>
                <a:srgbClr val="D6DFCC"/>
              </a:solidFill>
            </p:spPr>
          </p:sp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3780875" cy="1939290"/>
              </a:xfrm>
              <a:custGeom>
                <a:avLst/>
                <a:gdLst/>
                <a:ahLst/>
                <a:cxnLst/>
                <a:rect r="r" b="b" t="t" l="l"/>
                <a:pathLst>
                  <a:path h="1939290" w="3780875">
                    <a:moveTo>
                      <a:pt x="2811230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9645"/>
                    </a:cubicBezTo>
                    <a:cubicBezTo>
                      <a:pt x="0" y="1504315"/>
                      <a:pt x="434975" y="1939290"/>
                      <a:pt x="969645" y="1939290"/>
                    </a:cubicBezTo>
                    <a:lnTo>
                      <a:pt x="2811230" y="1939290"/>
                    </a:lnTo>
                    <a:cubicBezTo>
                      <a:pt x="3345900" y="1939290"/>
                      <a:pt x="3780875" y="1504315"/>
                      <a:pt x="3780875" y="969645"/>
                    </a:cubicBezTo>
                    <a:cubicBezTo>
                      <a:pt x="3780875" y="434975"/>
                      <a:pt x="3345900" y="0"/>
                      <a:pt x="2811230" y="0"/>
                    </a:cubicBezTo>
                    <a:close/>
                    <a:moveTo>
                      <a:pt x="2811230" y="1913890"/>
                    </a:moveTo>
                    <a:lnTo>
                      <a:pt x="969645" y="1913890"/>
                    </a:lnTo>
                    <a:cubicBezTo>
                      <a:pt x="448945" y="1913890"/>
                      <a:pt x="25400" y="1490345"/>
                      <a:pt x="25400" y="969645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2811230" y="25400"/>
                    </a:lnTo>
                    <a:cubicBezTo>
                      <a:pt x="3331930" y="25400"/>
                      <a:pt x="3755475" y="448945"/>
                      <a:pt x="3755475" y="969645"/>
                    </a:cubicBezTo>
                    <a:cubicBezTo>
                      <a:pt x="3755475" y="1490345"/>
                      <a:pt x="3331930" y="1913890"/>
                      <a:pt x="2811230" y="191389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41" id="41"/>
            <p:cNvSpPr txBox="true"/>
            <p:nvPr/>
          </p:nvSpPr>
          <p:spPr>
            <a:xfrm rot="0">
              <a:off x="1011624" y="262947"/>
              <a:ext cx="421625" cy="6138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Agrandir Bold"/>
                </a:rPr>
                <a:t>4</a:t>
              </a:r>
            </a:p>
          </p:txBody>
        </p:sp>
        <p:sp>
          <p:nvSpPr>
            <p:cNvPr name="TextBox 42" id="42"/>
            <p:cNvSpPr txBox="true"/>
            <p:nvPr/>
          </p:nvSpPr>
          <p:spPr>
            <a:xfrm rot="0">
              <a:off x="3055873" y="246013"/>
              <a:ext cx="6954893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0000"/>
                  </a:solidFill>
                  <a:latin typeface="Agrandir"/>
                </a:rPr>
                <a:t>Division of Labor</a:t>
              </a:r>
            </a:p>
          </p:txBody>
        </p:sp>
      </p:grpSp>
      <p:sp>
        <p:nvSpPr>
          <p:cNvPr name="AutoShape 43" id="43"/>
          <p:cNvSpPr/>
          <p:nvPr/>
        </p:nvSpPr>
        <p:spPr>
          <a:xfrm flipH="true" flipV="true">
            <a:off x="8228765" y="22"/>
            <a:ext cx="23812" cy="1028700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4" id="44"/>
          <p:cNvSpPr/>
          <p:nvPr/>
        </p:nvSpPr>
        <p:spPr>
          <a:xfrm flipH="false" flipV="false" rot="0">
            <a:off x="15588006" y="5521311"/>
            <a:ext cx="711389" cy="620687"/>
          </a:xfrm>
          <a:custGeom>
            <a:avLst/>
            <a:gdLst/>
            <a:ahLst/>
            <a:cxnLst/>
            <a:rect r="r" b="b" t="t" l="l"/>
            <a:pathLst>
              <a:path h="620687" w="711389">
                <a:moveTo>
                  <a:pt x="0" y="0"/>
                </a:moveTo>
                <a:lnTo>
                  <a:pt x="711389" y="0"/>
                </a:lnTo>
                <a:lnTo>
                  <a:pt x="711389" y="620687"/>
                </a:lnTo>
                <a:lnTo>
                  <a:pt x="0" y="6206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5" id="45"/>
          <p:cNvGrpSpPr/>
          <p:nvPr/>
        </p:nvGrpSpPr>
        <p:grpSpPr>
          <a:xfrm rot="0">
            <a:off x="1028700" y="4265286"/>
            <a:ext cx="4999779" cy="1756428"/>
            <a:chOff x="0" y="0"/>
            <a:chExt cx="6666372" cy="2341904"/>
          </a:xfrm>
        </p:grpSpPr>
        <p:sp>
          <p:nvSpPr>
            <p:cNvPr name="TextBox 46" id="46"/>
            <p:cNvSpPr txBox="true"/>
            <p:nvPr/>
          </p:nvSpPr>
          <p:spPr>
            <a:xfrm rot="0">
              <a:off x="0" y="-190500"/>
              <a:ext cx="6666372" cy="1600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 u="none">
                  <a:solidFill>
                    <a:srgbClr val="FFFFFF"/>
                  </a:solidFill>
                  <a:latin typeface="Agrandir Bold"/>
                </a:rPr>
                <a:t>Agenda</a:t>
              </a:r>
            </a:p>
          </p:txBody>
        </p:sp>
        <p:sp>
          <p:nvSpPr>
            <p:cNvPr name="TextBox 47" id="47"/>
            <p:cNvSpPr txBox="true"/>
            <p:nvPr/>
          </p:nvSpPr>
          <p:spPr>
            <a:xfrm rot="0">
              <a:off x="0" y="1652506"/>
              <a:ext cx="6666372" cy="6893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20"/>
                </a:lnSpc>
                <a:spcBef>
                  <a:spcPct val="0"/>
                </a:spcBef>
              </a:pPr>
              <a:r>
                <a:rPr lang="en-US" sz="2800" u="none">
                  <a:solidFill>
                    <a:srgbClr val="000000"/>
                  </a:solidFill>
                  <a:latin typeface="Agrandir"/>
                </a:rPr>
                <a:t>Topics Covered</a:t>
              </a:r>
            </a:p>
          </p:txBody>
        </p:sp>
      </p:grpSp>
      <p:sp>
        <p:nvSpPr>
          <p:cNvPr name="Freeform 48" id="48"/>
          <p:cNvSpPr/>
          <p:nvPr/>
        </p:nvSpPr>
        <p:spPr>
          <a:xfrm flipH="false" flipV="false" rot="0">
            <a:off x="15588006" y="2365465"/>
            <a:ext cx="711389" cy="620687"/>
          </a:xfrm>
          <a:custGeom>
            <a:avLst/>
            <a:gdLst/>
            <a:ahLst/>
            <a:cxnLst/>
            <a:rect r="r" b="b" t="t" l="l"/>
            <a:pathLst>
              <a:path h="620687" w="711389">
                <a:moveTo>
                  <a:pt x="0" y="0"/>
                </a:moveTo>
                <a:lnTo>
                  <a:pt x="711389" y="0"/>
                </a:lnTo>
                <a:lnTo>
                  <a:pt x="711389" y="620687"/>
                </a:lnTo>
                <a:lnTo>
                  <a:pt x="0" y="6206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9" id="49"/>
          <p:cNvSpPr/>
          <p:nvPr/>
        </p:nvSpPr>
        <p:spPr>
          <a:xfrm flipH="false" flipV="false" rot="0">
            <a:off x="15588006" y="3954943"/>
            <a:ext cx="711389" cy="620687"/>
          </a:xfrm>
          <a:custGeom>
            <a:avLst/>
            <a:gdLst/>
            <a:ahLst/>
            <a:cxnLst/>
            <a:rect r="r" b="b" t="t" l="l"/>
            <a:pathLst>
              <a:path h="620687" w="711389">
                <a:moveTo>
                  <a:pt x="0" y="0"/>
                </a:moveTo>
                <a:lnTo>
                  <a:pt x="711389" y="0"/>
                </a:lnTo>
                <a:lnTo>
                  <a:pt x="711389" y="620686"/>
                </a:lnTo>
                <a:lnTo>
                  <a:pt x="0" y="6206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0" id="50"/>
          <p:cNvSpPr/>
          <p:nvPr/>
        </p:nvSpPr>
        <p:spPr>
          <a:xfrm flipH="false" flipV="false" rot="0">
            <a:off x="15588006" y="7111540"/>
            <a:ext cx="711389" cy="620687"/>
          </a:xfrm>
          <a:custGeom>
            <a:avLst/>
            <a:gdLst/>
            <a:ahLst/>
            <a:cxnLst/>
            <a:rect r="r" b="b" t="t" l="l"/>
            <a:pathLst>
              <a:path h="620687" w="711389">
                <a:moveTo>
                  <a:pt x="0" y="0"/>
                </a:moveTo>
                <a:lnTo>
                  <a:pt x="711389" y="0"/>
                </a:lnTo>
                <a:lnTo>
                  <a:pt x="711389" y="620687"/>
                </a:lnTo>
                <a:lnTo>
                  <a:pt x="0" y="6206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3270471"/>
            <a:ext cx="16230600" cy="1454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ea typeface="Poppins"/>
              </a:rPr>
              <a:t>網站作品的創作動機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40041" y="4962525"/>
            <a:ext cx="17407918" cy="216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</a:rPr>
              <a:t>MOTIVATION FOR CREATING THE WEBSITE WORK</a:t>
            </a:r>
          </a:p>
          <a:p>
            <a:pPr algn="ctr">
              <a:lnSpc>
                <a:spcPts val="84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981707" y="2298664"/>
            <a:ext cx="14736378" cy="5115432"/>
          </a:xfrm>
          <a:custGeom>
            <a:avLst/>
            <a:gdLst/>
            <a:ahLst/>
            <a:cxnLst/>
            <a:rect r="r" b="b" t="t" l="l"/>
            <a:pathLst>
              <a:path h="5115432" w="14736378">
                <a:moveTo>
                  <a:pt x="0" y="0"/>
                </a:moveTo>
                <a:lnTo>
                  <a:pt x="14736377" y="0"/>
                </a:lnTo>
                <a:lnTo>
                  <a:pt x="14736377" y="5115432"/>
                </a:lnTo>
                <a:lnTo>
                  <a:pt x="0" y="51154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3270471"/>
            <a:ext cx="16230600" cy="1454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Poppins"/>
                <a:ea typeface="Poppins"/>
              </a:rPr>
              <a:t>實際使用之WEB技術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40041" y="4962525"/>
            <a:ext cx="17407918" cy="216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Poppins"/>
              </a:rPr>
              <a:t>WEB TECHNOLOGY USED IN THIS PROJECT</a:t>
            </a:r>
          </a:p>
          <a:p>
            <a:pPr algn="ctr">
              <a:lnSpc>
                <a:spcPts val="84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876300"/>
            <a:ext cx="11458188" cy="5891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44"/>
              </a:lnSpc>
            </a:pPr>
            <a:r>
              <a:rPr lang="en-US" sz="5031">
                <a:solidFill>
                  <a:srgbClr val="FFFFFF"/>
                </a:solidFill>
                <a:latin typeface="Poppins"/>
                <a:ea typeface="Poppins"/>
              </a:rPr>
              <a:t>FRONT-END：</a:t>
            </a:r>
          </a:p>
          <a:p>
            <a:pPr marL="1086322" indent="-543161" lvl="1">
              <a:lnSpc>
                <a:spcPts val="7044"/>
              </a:lnSpc>
              <a:buFont typeface="Arial"/>
              <a:buChar char="•"/>
            </a:pPr>
            <a:r>
              <a:rPr lang="en-US" sz="5031">
                <a:solidFill>
                  <a:srgbClr val="FFFFFF"/>
                </a:solidFill>
                <a:latin typeface="Poppins"/>
              </a:rPr>
              <a:t>HTML</a:t>
            </a:r>
          </a:p>
          <a:p>
            <a:pPr marL="1086322" indent="-543161" lvl="1">
              <a:lnSpc>
                <a:spcPts val="7044"/>
              </a:lnSpc>
              <a:buFont typeface="Arial"/>
              <a:buChar char="•"/>
            </a:pPr>
            <a:r>
              <a:rPr lang="en-US" sz="5031">
                <a:solidFill>
                  <a:srgbClr val="FFFFFF"/>
                </a:solidFill>
                <a:latin typeface="Poppins"/>
              </a:rPr>
              <a:t>CSS</a:t>
            </a:r>
          </a:p>
          <a:p>
            <a:pPr marL="1086322" indent="-543161" lvl="1">
              <a:lnSpc>
                <a:spcPts val="7044"/>
              </a:lnSpc>
              <a:buFont typeface="Arial"/>
              <a:buChar char="•"/>
            </a:pPr>
            <a:r>
              <a:rPr lang="en-US" sz="5031">
                <a:solidFill>
                  <a:srgbClr val="FFFFFF"/>
                </a:solidFill>
                <a:latin typeface="Poppins"/>
              </a:rPr>
              <a:t>JAVASCRIPT</a:t>
            </a:r>
          </a:p>
          <a:p>
            <a:pPr algn="ctr">
              <a:lnSpc>
                <a:spcPts val="7044"/>
              </a:lnSpc>
            </a:pPr>
          </a:p>
          <a:p>
            <a:pPr algn="ctr">
              <a:lnSpc>
                <a:spcPts val="11270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4661295"/>
            <a:ext cx="11458188" cy="180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oppins"/>
              </a:rPr>
              <a:t>BACK-END:</a:t>
            </a:r>
          </a:p>
          <a:p>
            <a:pPr algn="l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Poppins"/>
              </a:rPr>
              <a:t>NODE.JS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604994"/>
            <a:ext cx="11458188" cy="180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oppins"/>
              </a:rPr>
              <a:t>DATABASE:</a:t>
            </a:r>
          </a:p>
          <a:p>
            <a:pPr algn="l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Poppins"/>
              </a:rPr>
              <a:t>MONGO DB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3260726"/>
            <a:ext cx="16230600" cy="1454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ea typeface="Poppins"/>
              </a:rPr>
              <a:t>網站的特色與優點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40041" y="4962525"/>
            <a:ext cx="17407918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Poppins"/>
              </a:rPr>
              <a:t>FUNCTIONALITY AND ADVANTAGE OF WEBSITE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805399" y="1464836"/>
            <a:ext cx="16677202" cy="212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Poppins"/>
              </a:rPr>
              <a:t>AFTER OPENING THE MENU PAGE, WE WILL PROMPT THE USER TO INPUT THE DATA NEEDED TO CALCULATE THE CALORIE FOR EACH DAY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289811" y="3592086"/>
            <a:ext cx="13708378" cy="6311566"/>
          </a:xfrm>
          <a:custGeom>
            <a:avLst/>
            <a:gdLst/>
            <a:ahLst/>
            <a:cxnLst/>
            <a:rect r="r" b="b" t="t" l="l"/>
            <a:pathLst>
              <a:path h="6311566" w="13708378">
                <a:moveTo>
                  <a:pt x="0" y="0"/>
                </a:moveTo>
                <a:lnTo>
                  <a:pt x="13708378" y="0"/>
                </a:lnTo>
                <a:lnTo>
                  <a:pt x="13708378" y="6311566"/>
                </a:lnTo>
                <a:lnTo>
                  <a:pt x="0" y="631156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805399" y="1464836"/>
            <a:ext cx="16677202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Poppins"/>
              </a:rPr>
              <a:t>EACH FOOD WILL HAVE ITS OWN CALORIE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88703" y="2726749"/>
            <a:ext cx="15016194" cy="6732260"/>
          </a:xfrm>
          <a:custGeom>
            <a:avLst/>
            <a:gdLst/>
            <a:ahLst/>
            <a:cxnLst/>
            <a:rect r="r" b="b" t="t" l="l"/>
            <a:pathLst>
              <a:path h="6732260" w="15016194">
                <a:moveTo>
                  <a:pt x="0" y="0"/>
                </a:moveTo>
                <a:lnTo>
                  <a:pt x="15016194" y="0"/>
                </a:lnTo>
                <a:lnTo>
                  <a:pt x="15016194" y="6732260"/>
                </a:lnTo>
                <a:lnTo>
                  <a:pt x="0" y="67322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DAF34ImDVAQ</dc:identifier>
  <dcterms:modified xsi:type="dcterms:W3CDTF">2011-08-01T06:04:30Z</dcterms:modified>
  <cp:revision>1</cp:revision>
  <dc:title>Web Programming Final Presentation</dc:title>
</cp:coreProperties>
</file>

<file path=docProps/thumbnail.jpeg>
</file>